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  <p:sldMasterId id="2147483885" r:id="rId3"/>
  </p:sldMasterIdLst>
  <p:sldIdLst>
    <p:sldId id="256" r:id="rId4"/>
    <p:sldId id="257" r:id="rId5"/>
    <p:sldId id="258" r:id="rId6"/>
    <p:sldId id="264" r:id="rId7"/>
    <p:sldId id="265" r:id="rId8"/>
    <p:sldId id="260" r:id="rId9"/>
    <p:sldId id="266" r:id="rId10"/>
    <p:sldId id="270" r:id="rId11"/>
    <p:sldId id="261" r:id="rId12"/>
    <p:sldId id="262" r:id="rId13"/>
    <p:sldId id="269" r:id="rId14"/>
    <p:sldId id="267" r:id="rId15"/>
    <p:sldId id="271" r:id="rId16"/>
    <p:sldId id="27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FC1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0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8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0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8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94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38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16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3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81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41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52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4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77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77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7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1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7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8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7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336B7-53E0-4854-8561-9EA03CF3E6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6F9E7-E37E-4E1E-ACE4-A670490DE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0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20336B7-53E0-4854-8561-9EA03CF3E65E}" type="datetimeFigureOut">
              <a:rPr lang="en-US" smtClean="0"/>
              <a:pPr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1C6F9E7-E37E-4E1E-ACE4-A670490DE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Poster Organization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648200"/>
            <a:ext cx="3663696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Research Core: Science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3568"/>
            <a:ext cx="3048000" cy="1399032"/>
          </a:xfrm>
        </p:spPr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sz="2400" dirty="0" smtClean="0"/>
              <a:t>Poster Flow</a:t>
            </a:r>
          </a:p>
          <a:p>
            <a:pPr lvl="1"/>
            <a:r>
              <a:rPr lang="en-US" sz="2400" dirty="0" smtClean="0"/>
              <a:t>Flow is IMPORTANT</a:t>
            </a:r>
          </a:p>
          <a:p>
            <a:r>
              <a:rPr lang="en-US" sz="2400" dirty="0" smtClean="0"/>
              <a:t>Graphs/Charts</a:t>
            </a:r>
          </a:p>
          <a:p>
            <a:pPr lvl="1"/>
            <a:r>
              <a:rPr lang="en-US" sz="2400" dirty="0" smtClean="0"/>
              <a:t>Reasonable size </a:t>
            </a:r>
          </a:p>
          <a:p>
            <a:pPr lvl="1"/>
            <a:r>
              <a:rPr lang="en-US" sz="2400" dirty="0" smtClean="0"/>
              <a:t>Location</a:t>
            </a:r>
            <a:endParaRPr lang="en-US" sz="2400" dirty="0"/>
          </a:p>
          <a:p>
            <a:r>
              <a:rPr lang="en-US" sz="2400" dirty="0" smtClean="0"/>
              <a:t>Cramming</a:t>
            </a:r>
          </a:p>
          <a:p>
            <a:pPr lvl="1"/>
            <a:r>
              <a:rPr lang="en-US" sz="2400" dirty="0" smtClean="0"/>
              <a:t>Word count, images , graphs/charts, sections</a:t>
            </a:r>
          </a:p>
          <a:p>
            <a:pPr lvl="1"/>
            <a:r>
              <a:rPr lang="en-US" sz="2400" dirty="0" smtClean="0"/>
              <a:t>Use a balanced amount of white space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188" t="31250" r="15625" b="12500"/>
          <a:stretch>
            <a:fillRect/>
          </a:stretch>
        </p:blipFill>
        <p:spPr bwMode="auto">
          <a:xfrm>
            <a:off x="609600" y="1524000"/>
            <a:ext cx="7620000" cy="478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65566"/>
            <a:ext cx="2819400" cy="201583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24200" y="1565566"/>
            <a:ext cx="2743200" cy="2802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Methods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3655866"/>
            <a:ext cx="2840182" cy="2973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Results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43600" y="1627911"/>
            <a:ext cx="3048000" cy="28609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Discussion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24200" y="4488872"/>
            <a:ext cx="2743200" cy="21405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References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43601" y="6113318"/>
            <a:ext cx="3047998" cy="5922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prstClr val="black"/>
                </a:solidFill>
              </a:rPr>
              <a:t>Acknowledgements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43600" y="4648200"/>
            <a:ext cx="3047999" cy="13889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Charts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Graphs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92100"/>
            <a:ext cx="8181975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65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09800" cy="1981199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27320"/>
            <a:ext cx="2209800" cy="2802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29000" y="1600200"/>
            <a:ext cx="2209800" cy="5029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Results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Charts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0" y="1634838"/>
            <a:ext cx="2209800" cy="28609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77000" y="4630884"/>
            <a:ext cx="2209800" cy="12365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77000" y="6037118"/>
            <a:ext cx="2209800" cy="5922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Acknowledgements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44500"/>
            <a:ext cx="7645400" cy="59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5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3810000" cy="42131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Title: 85 point</a:t>
            </a:r>
          </a:p>
          <a:p>
            <a:r>
              <a:rPr lang="en-US" dirty="0" smtClean="0"/>
              <a:t>Authors: 56pt</a:t>
            </a:r>
          </a:p>
          <a:p>
            <a:r>
              <a:rPr lang="en-US" dirty="0" smtClean="0"/>
              <a:t>Sub-headings: 36pt</a:t>
            </a:r>
          </a:p>
          <a:p>
            <a:r>
              <a:rPr lang="en-US" dirty="0" smtClean="0"/>
              <a:t>Body text: 24pt</a:t>
            </a:r>
          </a:p>
          <a:p>
            <a:r>
              <a:rPr lang="en-US" dirty="0" smtClean="0"/>
              <a:t>Captions: 18pt</a:t>
            </a:r>
          </a:p>
          <a:p>
            <a:endParaRPr lang="en-US" dirty="0" smtClean="0"/>
          </a:p>
          <a:p>
            <a:r>
              <a:rPr lang="en-US" dirty="0" smtClean="0"/>
              <a:t>Use sans-serif fonts for titles and headings</a:t>
            </a:r>
          </a:p>
          <a:p>
            <a:r>
              <a:rPr lang="en-US" dirty="0" smtClean="0"/>
              <a:t>Use serif fonts for explanations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344" t="42708" r="28906" b="12500"/>
          <a:stretch>
            <a:fillRect/>
          </a:stretch>
        </p:blipFill>
        <p:spPr bwMode="auto">
          <a:xfrm>
            <a:off x="4191000" y="1371600"/>
            <a:ext cx="4603898" cy="353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498537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&gt;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3657600" cy="4549808"/>
          </a:xfrm>
        </p:spPr>
        <p:txBody>
          <a:bodyPr/>
          <a:lstStyle/>
          <a:p>
            <a:r>
              <a:rPr lang="en-US" dirty="0" smtClean="0"/>
              <a:t>Images speak much more louder than words!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4219" t="35417" r="24219" b="10417"/>
          <a:stretch>
            <a:fillRect/>
          </a:stretch>
        </p:blipFill>
        <p:spPr bwMode="auto">
          <a:xfrm>
            <a:off x="3733800" y="205740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18906"/>
            <a:ext cx="8229600" cy="2018506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143000"/>
            <a:ext cx="8077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Research posters should be appealing! You want people to read your research!</a:t>
            </a:r>
          </a:p>
          <a:p>
            <a:r>
              <a:rPr lang="en-US" b="1" dirty="0"/>
              <a:t>Remember  your poster represents you, your school and your research teacher!</a:t>
            </a:r>
          </a:p>
          <a:p>
            <a:pPr algn="ctr"/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Appearance</a:t>
            </a:r>
          </a:p>
          <a:p>
            <a:pPr lvl="1"/>
            <a:r>
              <a:rPr lang="en-US" sz="2400" dirty="0" smtClean="0"/>
              <a:t>Organization</a:t>
            </a:r>
          </a:p>
          <a:p>
            <a:r>
              <a:rPr lang="en-US" sz="2400" dirty="0" smtClean="0"/>
              <a:t>Essential Elements</a:t>
            </a:r>
          </a:p>
          <a:p>
            <a:pPr lvl="1"/>
            <a:r>
              <a:rPr lang="en-US" sz="2400" dirty="0" smtClean="0"/>
              <a:t>Objectives</a:t>
            </a:r>
          </a:p>
          <a:p>
            <a:pPr lvl="1"/>
            <a:r>
              <a:rPr lang="en-US" sz="2400" dirty="0" smtClean="0"/>
              <a:t>Methods</a:t>
            </a:r>
          </a:p>
          <a:p>
            <a:pPr lvl="1"/>
            <a:r>
              <a:rPr lang="en-US" sz="2400" dirty="0" smtClean="0"/>
              <a:t>Data</a:t>
            </a:r>
          </a:p>
          <a:p>
            <a:pPr lvl="1"/>
            <a:r>
              <a:rPr lang="en-US" sz="2400" dirty="0" smtClean="0"/>
              <a:t>Results</a:t>
            </a:r>
          </a:p>
          <a:p>
            <a:pPr lvl="1"/>
            <a:r>
              <a:rPr lang="en-US" sz="2400" dirty="0" smtClean="0"/>
              <a:t>Discussion</a:t>
            </a:r>
          </a:p>
          <a:p>
            <a:pPr lvl="1"/>
            <a:r>
              <a:rPr lang="en-US" sz="2400" dirty="0" smtClean="0"/>
              <a:t>Acknowledgements/References</a:t>
            </a:r>
          </a:p>
          <a:p>
            <a:r>
              <a:rPr lang="en-US" sz="2400" dirty="0" smtClean="0"/>
              <a:t>Layout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114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Appearance of a research poster plays an important part</a:t>
            </a:r>
          </a:p>
          <a:p>
            <a:r>
              <a:rPr lang="en-US" sz="2400" dirty="0" smtClean="0"/>
              <a:t>Why?</a:t>
            </a:r>
          </a:p>
          <a:p>
            <a:pPr lvl="1"/>
            <a:r>
              <a:rPr lang="en-US" sz="2400" dirty="0" smtClean="0"/>
              <a:t>The poster needs to be visually pleasing to ensure that it’ll be read</a:t>
            </a:r>
          </a:p>
          <a:p>
            <a:r>
              <a:rPr lang="en-US" sz="2400" dirty="0" smtClean="0"/>
              <a:t>Guidelines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sz="2400" dirty="0"/>
              <a:t>Avoid </a:t>
            </a:r>
            <a:r>
              <a:rPr lang="en-US" sz="2400" dirty="0">
                <a:solidFill>
                  <a:srgbClr val="FF0066"/>
                </a:solidFill>
              </a:rPr>
              <a:t>NEON </a:t>
            </a:r>
            <a:r>
              <a:rPr lang="en-US" sz="2400" dirty="0" smtClean="0">
                <a:solidFill>
                  <a:srgbClr val="FF0066"/>
                </a:solidFill>
              </a:rPr>
              <a:t>COLORS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sz="2400" dirty="0" smtClean="0"/>
              <a:t>Keep a color scheme of 2-3 colors</a:t>
            </a:r>
            <a:endParaRPr lang="en-US" sz="2400" dirty="0"/>
          </a:p>
          <a:p>
            <a:pPr marL="907542" lvl="1" indent="-514350">
              <a:buFont typeface="+mj-lt"/>
              <a:buAutoNum type="arabicPeriod"/>
            </a:pPr>
            <a:r>
              <a:rPr lang="en-US" sz="2400" dirty="0"/>
              <a:t>Make sure that background colors contrast with text </a:t>
            </a:r>
            <a:r>
              <a:rPr lang="en-US" sz="2400" dirty="0" smtClean="0"/>
              <a:t>colors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sz="2400" dirty="0" smtClean="0"/>
              <a:t>Avoid busy backgrounds</a:t>
            </a:r>
            <a:endParaRPr lang="en-US" sz="2400" dirty="0"/>
          </a:p>
          <a:p>
            <a:pPr marL="907542" lvl="1" indent="-514350">
              <a:buFont typeface="+mj-lt"/>
              <a:buAutoNum type="arabicPeriod"/>
            </a:pPr>
            <a:r>
              <a:rPr lang="en-US" sz="2400" dirty="0"/>
              <a:t>Text needs to be readable from 6 feet away</a:t>
            </a:r>
          </a:p>
          <a:p>
            <a:pPr marL="907542" lvl="1" indent="-514350">
              <a:buFont typeface="+mj-lt"/>
              <a:buAutoNum type="arabicPeriod"/>
            </a:pPr>
            <a:r>
              <a:rPr lang="en-US" sz="2400" dirty="0"/>
              <a:t>Balanced amount of white space</a:t>
            </a:r>
          </a:p>
          <a:p>
            <a:pPr marL="365760" lvl="1" indent="0">
              <a:buSzPct val="130000"/>
              <a:buNone/>
            </a:pPr>
            <a:endParaRPr lang="en-US" sz="2400" dirty="0" smtClean="0"/>
          </a:p>
          <a:p>
            <a:pPr marL="393192" lvl="1" indent="0">
              <a:buNone/>
            </a:pPr>
            <a:endParaRPr lang="en-US" sz="2800" b="1" dirty="0" smtClean="0"/>
          </a:p>
          <a:p>
            <a:pPr marL="850392" lvl="1" indent="-457200">
              <a:buFont typeface="+mj-lt"/>
              <a:buAutoNum type="arabicPeriod"/>
            </a:pPr>
            <a:endParaRPr lang="en-US" dirty="0" smtClean="0"/>
          </a:p>
          <a:p>
            <a:pPr marL="850392" lvl="1" indent="-457200">
              <a:buNone/>
            </a:pPr>
            <a:endParaRPr lang="en-US" dirty="0" smtClean="0"/>
          </a:p>
          <a:p>
            <a:pPr marL="850392" lvl="1" indent="-457200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2FC1D"/>
          </a:solidFill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Title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2209800"/>
            <a:ext cx="1752600" cy="3581400"/>
          </a:xfrm>
          <a:prstGeom prst="rect">
            <a:avLst/>
          </a:prstGeom>
          <a:solidFill>
            <a:srgbClr val="12FC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&quot;No&quot; Symbol 7"/>
          <p:cNvSpPr/>
          <p:nvPr/>
        </p:nvSpPr>
        <p:spPr>
          <a:xfrm>
            <a:off x="457200" y="228600"/>
            <a:ext cx="8153400" cy="62484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09" y="3048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2057400"/>
            <a:ext cx="17526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48400" y="2057400"/>
            <a:ext cx="17526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0" y="2057400"/>
            <a:ext cx="1752600" cy="403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602673" y="304800"/>
            <a:ext cx="7620000" cy="59436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81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7969"/>
            <a:ext cx="4495799" cy="1086031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1"/>
            <a:ext cx="7924800" cy="45720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/>
              <a:t>Organization is ESSENTIAL</a:t>
            </a:r>
          </a:p>
          <a:p>
            <a:pPr marL="457200" indent="-457200"/>
            <a:r>
              <a:rPr lang="en-US" sz="2400" dirty="0" smtClean="0"/>
              <a:t>Why?</a:t>
            </a:r>
          </a:p>
          <a:p>
            <a:pPr marL="832104" lvl="1" indent="-457200"/>
            <a:r>
              <a:rPr lang="en-US" sz="2400" dirty="0"/>
              <a:t>Organization influences the flow of the research poster and how the reader interprets </a:t>
            </a:r>
            <a:r>
              <a:rPr lang="en-US" sz="2400" dirty="0" smtClean="0"/>
              <a:t>it</a:t>
            </a:r>
          </a:p>
          <a:p>
            <a:pPr marL="457200" indent="-457200"/>
            <a:r>
              <a:rPr lang="en-US" sz="2400" dirty="0" smtClean="0"/>
              <a:t>Guidelines</a:t>
            </a:r>
          </a:p>
          <a:p>
            <a:pPr marL="889254" lvl="1" indent="-514350">
              <a:buFont typeface="+mj-lt"/>
              <a:buAutoNum type="arabicPeriod"/>
            </a:pPr>
            <a:r>
              <a:rPr lang="en-US" sz="2400" dirty="0" smtClean="0"/>
              <a:t>Poster is easy to follow (Poster Flow)</a:t>
            </a:r>
          </a:p>
          <a:p>
            <a:pPr marL="889254" lvl="1" indent="-514350">
              <a:buFont typeface="+mj-lt"/>
              <a:buAutoNum type="arabicPeriod"/>
            </a:pPr>
            <a:r>
              <a:rPr lang="en-US" sz="2400" dirty="0" smtClean="0"/>
              <a:t>Proper spacing of sections</a:t>
            </a:r>
          </a:p>
          <a:p>
            <a:pPr marL="1172718" lvl="2" indent="-514350"/>
            <a:r>
              <a:rPr lang="en-US" dirty="0" smtClean="0"/>
              <a:t>Don’t cram the poster</a:t>
            </a:r>
          </a:p>
          <a:p>
            <a:pPr marL="889254" lvl="1" indent="-514350">
              <a:buFont typeface="+mj-lt"/>
              <a:buAutoNum type="arabicPeriod"/>
            </a:pPr>
            <a:r>
              <a:rPr lang="en-US" sz="2400" dirty="0" smtClean="0"/>
              <a:t>Appropriate sizes and shapes </a:t>
            </a:r>
          </a:p>
          <a:p>
            <a:pPr marL="889254" lvl="1" indent="-514350">
              <a:buFont typeface="+mj-lt"/>
              <a:buAutoNum type="arabicPeriod"/>
            </a:pPr>
            <a:endParaRPr lang="en-US" dirty="0" smtClean="0"/>
          </a:p>
          <a:p>
            <a:pPr marL="889254" lvl="1" indent="-514350">
              <a:buFont typeface="+mj-lt"/>
              <a:buAutoNum type="arabicPeriod"/>
            </a:pPr>
            <a:endParaRPr lang="en-US" dirty="0" smtClean="0"/>
          </a:p>
          <a:p>
            <a:pPr marL="374904" lvl="1" indent="0">
              <a:buNone/>
            </a:pPr>
            <a:endParaRPr lang="en-US" dirty="0" smtClean="0"/>
          </a:p>
          <a:p>
            <a:pPr marL="457200" indent="-45720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14400" y="152400"/>
            <a:ext cx="7239000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690255"/>
            <a:ext cx="1828800" cy="14339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89564" y="2201141"/>
            <a:ext cx="2514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1782" y="3290455"/>
            <a:ext cx="1808018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590" y="5181600"/>
            <a:ext cx="1742209" cy="1485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1913659"/>
            <a:ext cx="2667000" cy="24210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90800" y="381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Title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220114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3048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2894" y="39058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0" y="2819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" y="579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92100"/>
            <a:ext cx="8181975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4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2057400" cy="190500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343400"/>
            <a:ext cx="2057400" cy="2057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4343400"/>
            <a:ext cx="2057400" cy="2057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4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905000"/>
            <a:ext cx="2057400" cy="1905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3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98673" y="4419600"/>
            <a:ext cx="2057400" cy="1905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6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05600" y="1905000"/>
            <a:ext cx="2057400" cy="1905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5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44500"/>
            <a:ext cx="7645400" cy="59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17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3568"/>
            <a:ext cx="3810000" cy="789432"/>
          </a:xfrm>
        </p:spPr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486400"/>
          </a:xfrm>
        </p:spPr>
        <p:txBody>
          <a:bodyPr numCol="2">
            <a:normAutofit lnSpcReduction="10000"/>
          </a:bodyPr>
          <a:lstStyle/>
          <a:p>
            <a:r>
              <a:rPr lang="en-US" sz="2400" dirty="0" smtClean="0"/>
              <a:t>Title</a:t>
            </a:r>
          </a:p>
          <a:p>
            <a:pPr lvl="1"/>
            <a:r>
              <a:rPr lang="en-US" sz="2400" dirty="0" smtClean="0"/>
              <a:t>Brief and direct</a:t>
            </a:r>
          </a:p>
          <a:p>
            <a:r>
              <a:rPr lang="en-US" sz="2400" dirty="0" smtClean="0"/>
              <a:t>Objectives</a:t>
            </a:r>
          </a:p>
          <a:p>
            <a:pPr lvl="1"/>
            <a:r>
              <a:rPr lang="en-US" sz="2400" dirty="0" smtClean="0"/>
              <a:t>Answers “why?” and “what?”</a:t>
            </a:r>
          </a:p>
          <a:p>
            <a:pPr lvl="1"/>
            <a:r>
              <a:rPr lang="en-US" sz="2400" dirty="0" smtClean="0"/>
              <a:t>Includes hypothesis</a:t>
            </a:r>
          </a:p>
          <a:p>
            <a:r>
              <a:rPr lang="en-US" sz="2400" dirty="0" smtClean="0"/>
              <a:t>Methods </a:t>
            </a:r>
          </a:p>
          <a:p>
            <a:pPr lvl="1"/>
            <a:r>
              <a:rPr lang="en-US" sz="2400" dirty="0" smtClean="0"/>
              <a:t>Answers “how?”</a:t>
            </a:r>
          </a:p>
          <a:p>
            <a:r>
              <a:rPr lang="en-US" sz="2400" dirty="0" smtClean="0"/>
              <a:t>Data/Results</a:t>
            </a:r>
          </a:p>
          <a:p>
            <a:pPr lvl="1"/>
            <a:r>
              <a:rPr lang="en-US" sz="2400" dirty="0" smtClean="0"/>
              <a:t>Outcome</a:t>
            </a:r>
          </a:p>
          <a:p>
            <a:pPr marL="537210" lvl="1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Discussion</a:t>
            </a:r>
          </a:p>
          <a:p>
            <a:pPr lvl="1"/>
            <a:r>
              <a:rPr lang="en-US" sz="2400" dirty="0" smtClean="0"/>
              <a:t>Explanation of outcome </a:t>
            </a:r>
          </a:p>
          <a:p>
            <a:pPr lvl="1"/>
            <a:r>
              <a:rPr lang="en-US" sz="2400" dirty="0" smtClean="0"/>
              <a:t>Connects hypothesis to data</a:t>
            </a:r>
          </a:p>
          <a:p>
            <a:r>
              <a:rPr lang="en-US" sz="2400" dirty="0" smtClean="0"/>
              <a:t>Conclusions</a:t>
            </a:r>
          </a:p>
          <a:p>
            <a:pPr lvl="1"/>
            <a:r>
              <a:rPr lang="en-US" sz="2400" dirty="0" smtClean="0"/>
              <a:t>Answers “how?”</a:t>
            </a:r>
          </a:p>
          <a:p>
            <a:pPr lvl="1"/>
            <a:r>
              <a:rPr lang="en-US" sz="2400" dirty="0" smtClean="0"/>
              <a:t>Adresses importance of the research</a:t>
            </a:r>
          </a:p>
          <a:p>
            <a:r>
              <a:rPr lang="en-US" sz="2400" dirty="0" smtClean="0"/>
              <a:t>Acknowledgements</a:t>
            </a:r>
          </a:p>
          <a:p>
            <a:pPr lvl="1"/>
            <a:r>
              <a:rPr lang="en-US" sz="2400" dirty="0" smtClean="0"/>
              <a:t>Answers “who?”</a:t>
            </a:r>
          </a:p>
          <a:p>
            <a:r>
              <a:rPr lang="en-US" sz="2400" dirty="0" smtClean="0"/>
              <a:t>References</a:t>
            </a:r>
          </a:p>
          <a:p>
            <a:pPr lvl="1"/>
            <a:r>
              <a:rPr lang="en-US" sz="2400" dirty="0" smtClean="0"/>
              <a:t>Answers “where?”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*A poster is an illustrated abstract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309</Words>
  <Application>Microsoft Macintosh PowerPoint</Application>
  <PresentationFormat>On-screen Show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Office Theme</vt:lpstr>
      <vt:lpstr>1_Office Theme</vt:lpstr>
      <vt:lpstr>Clarity</vt:lpstr>
      <vt:lpstr>Poster Organization</vt:lpstr>
      <vt:lpstr>Objectives</vt:lpstr>
      <vt:lpstr>Appearance</vt:lpstr>
      <vt:lpstr>Title</vt:lpstr>
      <vt:lpstr>Title</vt:lpstr>
      <vt:lpstr>Organization</vt:lpstr>
      <vt:lpstr>PowerPoint Presentation</vt:lpstr>
      <vt:lpstr>Title</vt:lpstr>
      <vt:lpstr>Elements</vt:lpstr>
      <vt:lpstr>Layout</vt:lpstr>
      <vt:lpstr>Title</vt:lpstr>
      <vt:lpstr>Title</vt:lpstr>
      <vt:lpstr>Text</vt:lpstr>
      <vt:lpstr>Images &gt; Texts</vt:lpstr>
      <vt:lpstr>Thank You Questions?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Organization</dc:title>
  <dc:creator>ms513050</dc:creator>
  <cp:lastModifiedBy>d fabela</cp:lastModifiedBy>
  <cp:revision>43</cp:revision>
  <dcterms:created xsi:type="dcterms:W3CDTF">2015-04-28T19:26:03Z</dcterms:created>
  <dcterms:modified xsi:type="dcterms:W3CDTF">2018-03-25T20:18:11Z</dcterms:modified>
</cp:coreProperties>
</file>